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3"/>
  </p:notesMasterIdLst>
  <p:sldIdLst>
    <p:sldId id="541" r:id="rId2"/>
    <p:sldId id="551" r:id="rId3"/>
    <p:sldId id="552" r:id="rId4"/>
    <p:sldId id="554" r:id="rId5"/>
    <p:sldId id="677" r:id="rId6"/>
    <p:sldId id="556" r:id="rId7"/>
    <p:sldId id="678" r:id="rId8"/>
    <p:sldId id="679" r:id="rId9"/>
    <p:sldId id="682" r:id="rId10"/>
    <p:sldId id="644" r:id="rId11"/>
    <p:sldId id="646" r:id="rId12"/>
    <p:sldId id="683" r:id="rId13"/>
    <p:sldId id="632" r:id="rId14"/>
    <p:sldId id="694" r:id="rId15"/>
    <p:sldId id="692" r:id="rId16"/>
    <p:sldId id="634" r:id="rId17"/>
    <p:sldId id="667" r:id="rId18"/>
    <p:sldId id="690" r:id="rId19"/>
    <p:sldId id="691" r:id="rId20"/>
    <p:sldId id="687" r:id="rId21"/>
    <p:sldId id="688" r:id="rId22"/>
    <p:sldId id="689" r:id="rId23"/>
    <p:sldId id="654" r:id="rId24"/>
    <p:sldId id="676" r:id="rId25"/>
    <p:sldId id="695" r:id="rId26"/>
    <p:sldId id="693" r:id="rId27"/>
    <p:sldId id="684" r:id="rId28"/>
    <p:sldId id="685" r:id="rId29"/>
    <p:sldId id="686" r:id="rId30"/>
    <p:sldId id="553" r:id="rId31"/>
    <p:sldId id="550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33"/>
    <a:srgbClr val="FF3300"/>
    <a:srgbClr val="0000FF"/>
    <a:srgbClr val="5C0000"/>
    <a:srgbClr val="FF9900"/>
    <a:srgbClr val="FFD1D1"/>
    <a:srgbClr val="FFB9B9"/>
    <a:srgbClr val="FF9797"/>
    <a:srgbClr val="FF8F8F"/>
    <a:srgbClr val="DC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2"/>
    <p:restoredTop sz="85864" autoAdjust="0"/>
  </p:normalViewPr>
  <p:slideViewPr>
    <p:cSldViewPr>
      <p:cViewPr varScale="1">
        <p:scale>
          <a:sx n="137" d="100"/>
          <a:sy n="137" d="100"/>
        </p:scale>
        <p:origin x="30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0FC1-C18A-41E1-B5B3-73A5F51CC4CD}" type="datetimeFigureOut">
              <a:rPr lang="en-US" smtClean="0"/>
              <a:pPr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F88A-F17F-491B-A558-A5E9980DD5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39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56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6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79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9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41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88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89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6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2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8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4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0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7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2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13" y="0"/>
            <a:ext cx="12203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67032" y="4038600"/>
            <a:ext cx="7255063" cy="830884"/>
          </a:xfrm>
        </p:spPr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>
              <a:defRPr sz="3200" b="1" cap="all" spc="0" baseline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7032" y="4800600"/>
            <a:ext cx="7255063" cy="990600"/>
          </a:xfrm>
        </p:spPr>
        <p:txBody>
          <a:bodyPr>
            <a:normAutofit/>
          </a:bodyPr>
          <a:lstStyle>
            <a:lvl1pPr marL="0" indent="0" algn="l">
              <a:buNone/>
              <a:defRPr sz="3200" b="1" cap="small" spc="0" baseline="0">
                <a:ln w="3175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8" y="1998676"/>
            <a:ext cx="3330081" cy="3867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67" y="2615632"/>
            <a:ext cx="2103203" cy="261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25" y="533400"/>
            <a:ext cx="2626541" cy="1447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029096" y="1978223"/>
            <a:ext cx="4159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Conceive</a:t>
            </a:r>
            <a:r>
              <a:rPr lang="en-US" sz="1800" b="1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itchFamily="34" charset="0"/>
                <a:cs typeface="Segoe UI" pitchFamily="34" charset="0"/>
              </a:rPr>
              <a:t> Design Implement Operate</a:t>
            </a:r>
            <a:endParaRPr lang="en-US" sz="1800" b="1" cap="none" spc="0" dirty="0">
              <a:ln>
                <a:noFill/>
              </a:ln>
              <a:solidFill>
                <a:schemeClr val="bg1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9324662" y="6488668"/>
            <a:ext cx="287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5A33"/>
                </a:solidFill>
                <a:latin typeface="Century Gothic" pitchFamily="34" charset="0"/>
              </a:rPr>
              <a:t>http://www.poly.edu.vn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8571" y="6062246"/>
            <a:ext cx="27121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all" spc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học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–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Thực</a:t>
            </a:r>
            <a:r>
              <a:rPr lang="en-US" sz="1600" b="0" cap="all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b="0" cap="all" spc="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Segoe UI" pitchFamily="34" charset="0"/>
                <a:cs typeface="Segoe UI" pitchFamily="34" charset="0"/>
              </a:rPr>
              <a:t>nghiệp</a:t>
            </a:r>
            <a:endParaRPr lang="en-US" sz="1600" b="0" cap="all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/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3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4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3" y="273052"/>
            <a:ext cx="681389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4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2" y="274640"/>
            <a:ext cx="8024309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-1929897" y="6188077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0512-7E02-4E40-BD9C-21FAB99329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700"/>
            <a:ext cx="12240699" cy="6845300"/>
            <a:chOff x="0" y="12700"/>
            <a:chExt cx="12213597" cy="6845300"/>
          </a:xfrm>
        </p:grpSpPr>
        <p:pic>
          <p:nvPicPr>
            <p:cNvPr id="8" name="Picture 7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pic>
        <p:nvPicPr>
          <p:cNvPr id="6" name="Picture 2" descr="Image result for thanks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155743"/>
            <a:ext cx="4419600" cy="2702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 10"/>
          <p:cNvGrpSpPr/>
          <p:nvPr userDrawn="1"/>
        </p:nvGrpSpPr>
        <p:grpSpPr>
          <a:xfrm>
            <a:off x="645390" y="2542160"/>
            <a:ext cx="2243139" cy="4371824"/>
            <a:chOff x="-2798010" y="2616804"/>
            <a:chExt cx="2238173" cy="4371824"/>
          </a:xfrm>
        </p:grpSpPr>
        <p:sp>
          <p:nvSpPr>
            <p:cNvPr id="12" name="Freeform 11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16" name="Freeform 15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62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q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066800"/>
            <a:ext cx="9142571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¤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2" y="1501139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&amp;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914400"/>
            <a:ext cx="184299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Pictures\PNG\presen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0340" y="1501140"/>
            <a:ext cx="2318714" cy="53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85" y="274638"/>
            <a:ext cx="8836899" cy="487362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>
            <a:lvl1pPr marL="342900" indent="-342900">
              <a:buClr>
                <a:srgbClr val="FF5A33"/>
              </a:buClr>
              <a:buFont typeface="Wingdings" pitchFamily="2" charset="2"/>
              <a:buChar char="þ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5A33"/>
              </a:buClr>
              <a:buFont typeface="Wingdings" pitchFamily="2" charset="2"/>
              <a:buChar char="v"/>
              <a:defRPr sz="2400">
                <a:latin typeface="Segoe UI" pitchFamily="34" charset="0"/>
                <a:cs typeface="Segoe UI" pitchFamily="34" charset="0"/>
              </a:defRPr>
            </a:lvl2pPr>
            <a:lvl3pPr marL="1143000" indent="-228600">
              <a:buClr>
                <a:srgbClr val="FF5A33"/>
              </a:buClr>
              <a:buFont typeface="Wingdings" pitchFamily="2" charset="2"/>
              <a:buChar char="Ø"/>
              <a:defRPr sz="2000">
                <a:latin typeface="Segoe UI" pitchFamily="34" charset="0"/>
                <a:cs typeface="Segoe UI" pitchFamily="34" charset="0"/>
              </a:defRPr>
            </a:lvl3pPr>
            <a:lvl4pPr marL="1600200" indent="-228600">
              <a:buClr>
                <a:srgbClr val="FF5A33"/>
              </a:buClr>
              <a:buFont typeface="Wingdings" pitchFamily="2" charset="2"/>
              <a:buChar char="ü"/>
              <a:defRPr sz="1800">
                <a:latin typeface="Segoe UI" pitchFamily="34" charset="0"/>
                <a:cs typeface="Segoe UI" pitchFamily="34" charset="0"/>
              </a:defRPr>
            </a:lvl4pPr>
            <a:lvl5pPr marL="2057400" indent="-228600">
              <a:buClr>
                <a:srgbClr val="FF5A33"/>
              </a:buClr>
              <a:buFont typeface="Wingdings" pitchFamily="2" charset="2"/>
              <a:buChar char="§"/>
              <a:defRPr sz="1800"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2"/>
            <a:ext cx="10360501" cy="1362075"/>
          </a:xfrm>
        </p:spPr>
        <p:txBody>
          <a:bodyPr anchor="t">
            <a:normAutofit/>
          </a:bodyPr>
          <a:lstStyle>
            <a:lvl1pPr algn="ctr">
              <a:defRPr sz="3200" b="1" cap="all" spc="0" baseline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46" y="1219202"/>
            <a:ext cx="2138334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15" y="3581400"/>
            <a:ext cx="109699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5122" name="Picture 2" descr="Image result for Dem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23" y="1295400"/>
            <a:ext cx="614808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7" y="990601"/>
            <a:ext cx="5383397" cy="5135564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800">
                <a:latin typeface="Segoe UI" pitchFamily="34" charset="0"/>
                <a:cs typeface="Segoe UI" pitchFamily="34" charset="0"/>
              </a:defRPr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400">
                <a:latin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>
            <a:no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914400"/>
            <a:ext cx="5385515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1600201"/>
            <a:ext cx="5385515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914400"/>
            <a:ext cx="5387630" cy="639762"/>
          </a:xfrm>
        </p:spPr>
        <p:txBody>
          <a:bodyPr anchor="b"/>
          <a:lstStyle>
            <a:lvl1pPr marL="0" indent="0">
              <a:buNone/>
              <a:defRPr sz="2400" b="1" cap="small" baseline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1600201"/>
            <a:ext cx="5387630" cy="4525963"/>
          </a:xfrm>
        </p:spPr>
        <p:txBody>
          <a:bodyPr/>
          <a:lstStyle>
            <a:lvl1pPr marL="342900" indent="-342900">
              <a:buClr>
                <a:srgbClr val="FF3300"/>
              </a:buClr>
              <a:buFont typeface="Wingdings" pitchFamily="2" charset="2"/>
              <a:buChar char="v"/>
              <a:defRPr sz="2400"/>
            </a:lvl1pPr>
            <a:lvl2pPr marL="742950" indent="-285750">
              <a:buClr>
                <a:srgbClr val="FF3300"/>
              </a:buClr>
              <a:buFont typeface="Wingdings" pitchFamily="2" charset="2"/>
              <a:buChar char="Ø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" y="218718"/>
            <a:ext cx="2104236" cy="5488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09442" y="838200"/>
            <a:ext cx="10969942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563562"/>
          </a:xfrm>
        </p:spPr>
        <p:txBody>
          <a:bodyPr>
            <a:normAutofit/>
          </a:bodyPr>
          <a:lstStyle>
            <a:lvl1pPr algn="r">
              <a:defRPr sz="2800" b="1" cap="small" baseline="0">
                <a:solidFill>
                  <a:srgbClr val="FF5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45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38"/>
            <a:ext cx="109699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1BFD7-1BFB-4165-B6C8-93BD150BB7E4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2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2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CEE26-D979-411F-B229-D9F26BAED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5" r:id="rId3"/>
    <p:sldLayoutId id="2147483686" r:id="rId4"/>
    <p:sldLayoutId id="2147483687" r:id="rId5"/>
    <p:sldLayoutId id="2147483673" r:id="rId6"/>
    <p:sldLayoutId id="2147483688" r:id="rId7"/>
    <p:sldLayoutId id="2147483674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9" r:id="rId16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vi/docs/Web/JavaScript/Reference/Global_Objects/Generato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vi/docs/Web/JavaScript/Reference/Operators/yiel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ECMAScript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7032" y="4876800"/>
            <a:ext cx="7255063" cy="990600"/>
          </a:xfrm>
        </p:spPr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81585" y="4800600"/>
            <a:ext cx="74690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8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arrow function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4097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arrow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: Cho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myConcat</a:t>
            </a:r>
            <a:r>
              <a:rPr lang="en-US" dirty="0"/>
              <a:t>()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arrow function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arr2 </a:t>
            </a:r>
            <a:r>
              <a:rPr lang="en-US" dirty="0" err="1"/>
              <a:t>vào</a:t>
            </a:r>
            <a:r>
              <a:rPr lang="en-US" dirty="0"/>
              <a:t> arr1.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FC17AE-4ED4-5646-BAF0-0DC10218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05" y="2411955"/>
            <a:ext cx="6908165" cy="22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arrow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var </a:t>
            </a:r>
            <a:r>
              <a:rPr lang="en-US" dirty="0" err="1"/>
              <a:t>bằng</a:t>
            </a:r>
            <a:r>
              <a:rPr lang="en-US" dirty="0"/>
              <a:t> const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function.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2DE95C2-D104-5E40-9237-80B8A1FC0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2298699"/>
            <a:ext cx="6705600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2: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</p:txBody>
      </p:sp>
    </p:spTree>
    <p:extLst>
      <p:ext uri="{BB962C8B-B14F-4D97-AF65-F5344CB8AC3E}">
        <p14:creationId xmlns:p14="http://schemas.microsoft.com/office/powerpoint/2010/main" val="15042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this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638800"/>
          </a:xfrm>
        </p:spPr>
        <p:txBody>
          <a:bodyPr>
            <a:noAutofit/>
          </a:bodyPr>
          <a:lstStyle/>
          <a:p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javascript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 err="1"/>
              <a:t>bọc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,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this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arrow function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this </a:t>
            </a:r>
            <a:r>
              <a:rPr lang="en-US" sz="2400" dirty="0"/>
              <a:t>(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)</a:t>
            </a:r>
          </a:p>
          <a:p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method </a:t>
            </a:r>
            <a:r>
              <a:rPr lang="en-US" sz="2400" dirty="0" err="1"/>
              <a:t>funcA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undefined</a:t>
            </a: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endParaRPr lang="vi-VN" sz="2400" dirty="0"/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81" y="2743200"/>
            <a:ext cx="4904464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this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638800"/>
          </a:xfrm>
        </p:spPr>
        <p:txBody>
          <a:bodyPr>
            <a:noAutofit/>
          </a:bodyPr>
          <a:lstStyle/>
          <a:p>
            <a:r>
              <a:rPr lang="en-US" sz="2400" dirty="0"/>
              <a:t>Arrow function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this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/>
              <a:t>do </a:t>
            </a:r>
            <a:r>
              <a:rPr lang="en-US" sz="2400" dirty="0" err="1"/>
              <a:t>vậy</a:t>
            </a:r>
            <a:r>
              <a:rPr lang="en-US" sz="2400" dirty="0">
                <a:solidFill>
                  <a:srgbClr val="FF0000"/>
                </a:solidFill>
              </a:rPr>
              <a:t> this </a:t>
            </a:r>
            <a:r>
              <a:rPr lang="en-US" sz="2400" dirty="0" err="1"/>
              <a:t>có</a:t>
            </a:r>
            <a:r>
              <a:rPr lang="en-US" sz="2400" dirty="0"/>
              <a:t> ý </a:t>
            </a:r>
            <a:r>
              <a:rPr lang="en-US" sz="2400" dirty="0" err="1"/>
              <a:t>nghĩa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r>
              <a:rPr lang="en-US" sz="2400" dirty="0"/>
              <a:t> </a:t>
            </a:r>
            <a:r>
              <a:rPr lang="en-US" sz="2400" dirty="0" err="1"/>
              <a:t>bọc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arrow function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3300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lấy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3300"/>
                </a:solidFill>
              </a:rPr>
              <a:t>this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Regular function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function Counter</a:t>
            </a: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pPr marL="0" indent="0">
              <a:buNone/>
            </a:pPr>
            <a:endParaRPr lang="vi-VN" sz="2400" dirty="0"/>
          </a:p>
          <a:p>
            <a:endParaRPr lang="vi-VN" sz="2400" dirty="0"/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438400"/>
            <a:ext cx="4191000" cy="26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3: </a:t>
            </a:r>
            <a:br>
              <a:rPr lang="en-US" dirty="0"/>
            </a:br>
            <a:r>
              <a:rPr lang="en-US" dirty="0"/>
              <a:t>Default Parameters</a:t>
            </a:r>
          </a:p>
        </p:txBody>
      </p:sp>
    </p:spTree>
    <p:extLst>
      <p:ext uri="{BB962C8B-B14F-4D97-AF65-F5344CB8AC3E}">
        <p14:creationId xmlns:p14="http://schemas.microsoft.com/office/powerpoint/2010/main" val="109015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983974"/>
            <a:ext cx="10969942" cy="5257800"/>
          </a:xfrm>
        </p:spPr>
        <p:txBody>
          <a:bodyPr>
            <a:noAutofit/>
          </a:bodyPr>
          <a:lstStyle/>
          <a:p>
            <a:r>
              <a:rPr lang="vi-VN" dirty="0"/>
              <a:t>Default Parameter là tính năng mới của ES6, nó có tác dụng khai báo giá trị mặc định tại tham số</a:t>
            </a:r>
          </a:p>
          <a:p>
            <a:pPr marL="0" indent="0">
              <a:buNone/>
            </a:pPr>
            <a:endParaRPr lang="vi-VN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9D36F-08F1-0441-B1C5-606CEF56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55" y="2032000"/>
            <a:ext cx="4010787" cy="307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B27F6-E676-8F4B-B424-6AD93E5B04B7}"/>
              </a:ext>
            </a:extLst>
          </p:cNvPr>
          <p:cNvSpPr txBox="1"/>
          <p:nvPr/>
        </p:nvSpPr>
        <p:spPr>
          <a:xfrm>
            <a:off x="912812" y="5199319"/>
            <a:ext cx="9160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biến</a:t>
            </a:r>
            <a:r>
              <a:rPr lang="en-US" sz="2800" dirty="0"/>
              <a:t> b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gán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mặc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1.</a:t>
            </a:r>
          </a:p>
          <a:p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1 </a:t>
            </a:r>
            <a:r>
              <a:rPr lang="en-US" sz="2800" dirty="0" err="1"/>
              <a:t>tham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lấy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mặc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6536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983974"/>
            <a:ext cx="10969942" cy="5257800"/>
          </a:xfrm>
        </p:spPr>
        <p:txBody>
          <a:bodyPr>
            <a:noAutofit/>
          </a:bodyPr>
          <a:lstStyle/>
          <a:p>
            <a:r>
              <a:rPr lang="vi-VN" dirty="0"/>
              <a:t> Giá trị mặc định của tham số bằng undefined</a:t>
            </a:r>
          </a:p>
          <a:p>
            <a:r>
              <a:rPr lang="vi-VN" dirty="0"/>
              <a:t> Ví dụ:</a:t>
            </a:r>
          </a:p>
          <a:p>
            <a:pPr marL="0" indent="0">
              <a:buNone/>
            </a:pPr>
            <a:endParaRPr lang="vi-V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27F6-E676-8F4B-B424-6AD93E5B04B7}"/>
              </a:ext>
            </a:extLst>
          </p:cNvPr>
          <p:cNvSpPr txBox="1"/>
          <p:nvPr/>
        </p:nvSpPr>
        <p:spPr>
          <a:xfrm>
            <a:off x="684212" y="5009898"/>
            <a:ext cx="11036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1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(5) </a:t>
            </a:r>
            <a:r>
              <a:rPr lang="en-US" sz="2800" dirty="0" err="1"/>
              <a:t>lúc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b </a:t>
            </a:r>
            <a:r>
              <a:rPr lang="en-US" sz="2800" dirty="0" err="1"/>
              <a:t>là</a:t>
            </a:r>
            <a:r>
              <a:rPr lang="en-US" sz="2800" dirty="0"/>
              <a:t> undefined</a:t>
            </a:r>
            <a:br>
              <a:rPr lang="en-US" sz="2800" dirty="0"/>
            </a:b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NaN</a:t>
            </a:r>
            <a:r>
              <a:rPr lang="en-US" sz="2800" dirty="0"/>
              <a:t> (Not a Number)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60722-3FEC-F841-BF8D-5C9B87AAB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1933713"/>
            <a:ext cx="4216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983974"/>
            <a:ext cx="10969942" cy="5257800"/>
          </a:xfrm>
        </p:spPr>
        <p:txBody>
          <a:bodyPr>
            <a:noAutofit/>
          </a:bodyPr>
          <a:lstStyle/>
          <a:p>
            <a:r>
              <a:rPr lang="vi-VN" b="1" dirty="0"/>
              <a:t> </a:t>
            </a:r>
            <a:r>
              <a:rPr lang="vi-VN" dirty="0"/>
              <a:t>Giải pháp: kiểm tra giá trị của số b trước khi hàm trả về</a:t>
            </a:r>
          </a:p>
          <a:p>
            <a:pPr marL="0" indent="0">
              <a:buNone/>
            </a:pPr>
            <a:endParaRPr lang="vi-V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27F6-E676-8F4B-B424-6AD93E5B04B7}"/>
              </a:ext>
            </a:extLst>
          </p:cNvPr>
          <p:cNvSpPr txBox="1"/>
          <p:nvPr/>
        </p:nvSpPr>
        <p:spPr>
          <a:xfrm>
            <a:off x="912812" y="4648200"/>
            <a:ext cx="11036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1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(5) </a:t>
            </a:r>
            <a:r>
              <a:rPr lang="en-US" sz="2800" dirty="0" err="1"/>
              <a:t>lúc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b </a:t>
            </a:r>
            <a:r>
              <a:rPr lang="en-US" sz="2800" dirty="0" err="1"/>
              <a:t>là</a:t>
            </a:r>
            <a:r>
              <a:rPr lang="en-US" sz="2800" dirty="0"/>
              <a:t> undefined</a:t>
            </a:r>
            <a:br>
              <a:rPr lang="en-US" sz="2800" dirty="0"/>
            </a:b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NaN</a:t>
            </a:r>
            <a:r>
              <a:rPr lang="en-US" sz="2800" dirty="0"/>
              <a:t> (Not a Number)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06DA4E-21DC-494C-ACF0-1BF853C9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2032000"/>
            <a:ext cx="4737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Arrow Function</a:t>
            </a:r>
          </a:p>
          <a:p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‘this’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  <a:p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Default Parameters</a:t>
            </a:r>
          </a:p>
          <a:p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Generator Function</a:t>
            </a:r>
          </a:p>
        </p:txBody>
      </p:sp>
    </p:spTree>
    <p:extLst>
      <p:ext uri="{BB962C8B-B14F-4D97-AF65-F5344CB8AC3E}">
        <p14:creationId xmlns:p14="http://schemas.microsoft.com/office/powerpoint/2010/main" val="42420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default parameter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4097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default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increment()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“default parameter”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number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value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548FA46-D7FF-AF4C-A192-48D31DABF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2" y="2971800"/>
            <a:ext cx="6807200" cy="12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default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: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value = 1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457A46D-2B93-C243-AFE6-EDD6D70A8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2324100"/>
            <a:ext cx="7302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3: </a:t>
            </a:r>
            <a:br>
              <a:rPr lang="en-US" dirty="0"/>
            </a:b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 Generator Function</a:t>
            </a:r>
          </a:p>
        </p:txBody>
      </p:sp>
    </p:spTree>
    <p:extLst>
      <p:ext uri="{BB962C8B-B14F-4D97-AF65-F5344CB8AC3E}">
        <p14:creationId xmlns:p14="http://schemas.microsoft.com/office/powerpoint/2010/main" val="39391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 fontScale="92500" lnSpcReduction="10000"/>
          </a:bodyPr>
          <a:lstStyle/>
          <a:p>
            <a:r>
              <a:rPr lang="vi-VN" dirty="0"/>
              <a:t>Generator function ( function* ) là một hàm có thể thoát và sau đó gọi lại lần nữa. Giá trị của biến trong các lần gọi được lưu lại trong các lần gọi tiếp theo.</a:t>
            </a:r>
          </a:p>
          <a:p>
            <a:r>
              <a:rPr lang="vi-VN" dirty="0"/>
              <a:t>Trả về một đối tượng </a:t>
            </a:r>
            <a:r>
              <a:rPr lang="vi-VN" dirty="0">
                <a:hlinkClick r:id="rId3"/>
              </a:rPr>
              <a:t>Generator</a:t>
            </a:r>
            <a:endParaRPr lang="vi-VN" dirty="0"/>
          </a:p>
          <a:p>
            <a:pPr>
              <a:buFont typeface="Wingdings" pitchFamily="2" charset="2"/>
              <a:buChar char="q"/>
            </a:pPr>
            <a:r>
              <a:rPr lang="vi-VN" dirty="0"/>
              <a:t>Cú pháp</a:t>
            </a:r>
          </a:p>
          <a:p>
            <a:pPr>
              <a:buFont typeface="Wingdings" pitchFamily="2" charset="2"/>
              <a:buChar char="q"/>
            </a:pPr>
            <a:endParaRPr lang="vi-VN" dirty="0"/>
          </a:p>
          <a:p>
            <a:pPr marL="457200" lvl="1" indent="0">
              <a:buNone/>
            </a:pPr>
            <a:r>
              <a:rPr lang="en-US" dirty="0"/>
              <a:t>   function* </a:t>
            </a:r>
            <a:r>
              <a:rPr lang="en-US" i="1" dirty="0"/>
              <a:t>name</a:t>
            </a:r>
            <a:r>
              <a:rPr lang="en-US" dirty="0"/>
              <a:t>([</a:t>
            </a:r>
            <a:r>
              <a:rPr lang="en-US" i="1" dirty="0"/>
              <a:t>param</a:t>
            </a:r>
            <a:r>
              <a:rPr lang="en-US" dirty="0"/>
              <a:t>[, </a:t>
            </a:r>
            <a:r>
              <a:rPr lang="en-US" i="1" dirty="0"/>
              <a:t>param</a:t>
            </a:r>
            <a:r>
              <a:rPr lang="en-US" dirty="0"/>
              <a:t>[, ... </a:t>
            </a:r>
            <a:r>
              <a:rPr lang="en-US" i="1" dirty="0"/>
              <a:t>param</a:t>
            </a:r>
            <a:r>
              <a:rPr lang="en-US" dirty="0"/>
              <a:t>]]]) { </a:t>
            </a:r>
            <a:r>
              <a:rPr lang="en-US" i="1" dirty="0"/>
              <a:t>statements</a:t>
            </a:r>
            <a:r>
              <a:rPr lang="en-US" dirty="0"/>
              <a:t> 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Name</a:t>
            </a:r>
            <a:r>
              <a:rPr lang="en-US" dirty="0"/>
              <a:t>: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Param</a:t>
            </a:r>
            <a:r>
              <a:rPr lang="en-US" dirty="0"/>
              <a:t>: </a:t>
            </a:r>
            <a:r>
              <a:rPr lang="vi-VN" dirty="0"/>
              <a:t>Các tham số truyền vào cho hàm.</a:t>
            </a:r>
          </a:p>
          <a:p>
            <a:pPr marL="457200" lvl="1" indent="0">
              <a:buNone/>
            </a:pPr>
            <a:r>
              <a:rPr lang="vi-VN" b="1" dirty="0"/>
              <a:t>Statements</a:t>
            </a:r>
            <a:r>
              <a:rPr lang="vi-VN" dirty="0"/>
              <a:t>: Các câu lệnh bên trong hàm</a:t>
            </a:r>
            <a:br>
              <a:rPr lang="vi-VN" dirty="0"/>
            </a:br>
            <a:br>
              <a:rPr lang="vi-VN" dirty="0"/>
            </a:br>
            <a:br>
              <a:rPr lang="vi-VN" dirty="0"/>
            </a:br>
            <a:endParaRPr lang="vi-V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generator function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35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sz="2400" dirty="0"/>
              <a:t>Khi chúng ta gọi một function* nó không trả về các kiểu dữ liệu cơ bản mà đẩy về một iterator object .</a:t>
            </a:r>
          </a:p>
          <a:p>
            <a:pPr>
              <a:lnSpc>
                <a:spcPct val="90000"/>
              </a:lnSpc>
            </a:pPr>
            <a:r>
              <a:rPr lang="vi-VN" sz="2400" dirty="0"/>
              <a:t>Hàm next() được sử dụng để truy xuất dữ liệu sau mỗi bước chạy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vi-VN" sz="2400" dirty="0"/>
              <a:t>Lúc này các lệnh bên trong hàm được thực thi cho đến khi gặp từ khóa </a:t>
            </a:r>
            <a:r>
              <a:rPr lang="vi-VN" sz="2400" dirty="0">
                <a:hlinkClick r:id="rId3"/>
              </a:rPr>
              <a:t>yield</a:t>
            </a:r>
            <a:endParaRPr lang="vi-VN" sz="2400" dirty="0"/>
          </a:p>
          <a:p>
            <a:pPr>
              <a:lnSpc>
                <a:spcPct val="90000"/>
              </a:lnSpc>
            </a:pPr>
            <a:r>
              <a:rPr lang="vi-VN" sz="2400" dirty="0"/>
              <a:t>Sau câu lệnh yield là giá trị  sẽ trả về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vi-VN" sz="2400" dirty="0"/>
              <a:t>Khi một generator kết thúc, các câu gọi  next tiếp theo sau sẽ không được thực thi, nó chỉ trả về object có dạng: {value: undefined, done: true}.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35C8345-5016-4744-80FB-62C21F6A8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462" y="1066800"/>
            <a:ext cx="5760150" cy="424811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5383397" cy="51355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: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swimming()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gặp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yield. 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Khi</a:t>
            </a:r>
            <a:r>
              <a:rPr lang="en-US" sz="2400" dirty="0"/>
              <a:t> instance </a:t>
            </a:r>
            <a:r>
              <a:rPr lang="en-US" sz="2400" b="1" dirty="0"/>
              <a:t>S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next( ) </a:t>
            </a:r>
            <a:r>
              <a:rPr lang="en-US" sz="2400" dirty="0" err="1"/>
              <a:t>hàm</a:t>
            </a:r>
            <a:r>
              <a:rPr lang="en-US" sz="2400" dirty="0"/>
              <a:t> generator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object iterator </a:t>
            </a:r>
            <a:r>
              <a:rPr lang="en-US" sz="2400" dirty="0" err="1"/>
              <a:t>gồm</a:t>
            </a:r>
            <a:r>
              <a:rPr lang="en-US" sz="2400" dirty="0"/>
              <a:t> property </a:t>
            </a:r>
            <a:r>
              <a:rPr lang="en-US" sz="2400" dirty="0" err="1"/>
              <a:t>là</a:t>
            </a:r>
            <a:r>
              <a:rPr lang="en-US" sz="2400" dirty="0"/>
              <a:t> value </a:t>
            </a:r>
            <a:r>
              <a:rPr lang="en-US" sz="2400" dirty="0" err="1"/>
              <a:t>và</a:t>
            </a:r>
            <a:r>
              <a:rPr lang="en-US" sz="2400" dirty="0"/>
              <a:t> done. Done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kiểu</a:t>
            </a:r>
            <a:r>
              <a:rPr lang="en-US" sz="2400" dirty="0"/>
              <a:t> Boolean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vi-VN" sz="2400" dirty="0"/>
              <a:t>yielded trả về đã là cuối cùng chưa.</a:t>
            </a:r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87" y="992858"/>
            <a:ext cx="5383397" cy="513105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2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built-in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2" cy="5257800"/>
          </a:xfrm>
        </p:spPr>
        <p:txBody>
          <a:bodyPr>
            <a:normAutofit/>
          </a:bodyPr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2" y="1524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Generator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: </a:t>
            </a:r>
            <a:r>
              <a:rPr lang="vi-VN" dirty="0"/>
              <a:t>Tạo một vòng lặp đếm ngược từ 9 đến 1. Sử dụng generator function!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A9D5BF-005B-3542-82C0-148DB1929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2959100"/>
            <a:ext cx="8242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generator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Generator function </a:t>
            </a:r>
            <a:r>
              <a:rPr lang="en-US" dirty="0" err="1"/>
              <a:t>sử</a:t>
            </a:r>
            <a:r>
              <a:rPr lang="en-US" dirty="0"/>
              <a:t> dung yields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9 </a:t>
            </a:r>
            <a:r>
              <a:rPr lang="en-US" dirty="0" err="1"/>
              <a:t>đến</a:t>
            </a:r>
            <a:r>
              <a:rPr lang="en-US" dirty="0"/>
              <a:t> 1.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(…) spread operator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bóc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tri. </a:t>
            </a:r>
          </a:p>
          <a:p>
            <a:pPr lvl="1"/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Generator Function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en-US" dirty="0"/>
          </a:p>
          <a:p>
            <a:endParaRPr lang="vi-V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E1650E1-2B42-F644-A9BB-2313744F6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94" y="3142673"/>
            <a:ext cx="6511636" cy="31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4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Arrow function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'this'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Default Parameters</a:t>
            </a:r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Generators Functions</a:t>
            </a:r>
          </a:p>
        </p:txBody>
      </p:sp>
    </p:spTree>
    <p:extLst>
      <p:ext uri="{BB962C8B-B14F-4D97-AF65-F5344CB8AC3E}">
        <p14:creationId xmlns:p14="http://schemas.microsoft.com/office/powerpoint/2010/main" val="225023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Arrow Function</a:t>
            </a:r>
          </a:p>
          <a:p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‘this’ </a:t>
            </a:r>
            <a:r>
              <a:rPr lang="en-US" dirty="0" err="1"/>
              <a:t>trong</a:t>
            </a:r>
            <a:r>
              <a:rPr lang="en-US" dirty="0"/>
              <a:t> Arrow Function</a:t>
            </a:r>
          </a:p>
          <a:p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Default Parameters</a:t>
            </a:r>
          </a:p>
          <a:p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Generator Function</a:t>
            </a:r>
          </a:p>
        </p:txBody>
      </p:sp>
    </p:spTree>
    <p:extLst>
      <p:ext uri="{BB962C8B-B14F-4D97-AF65-F5344CB8AC3E}">
        <p14:creationId xmlns:p14="http://schemas.microsoft.com/office/powerpoint/2010/main" val="34268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9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1: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Arrow Function</a:t>
            </a:r>
          </a:p>
        </p:txBody>
      </p:sp>
    </p:spTree>
    <p:extLst>
      <p:ext uri="{BB962C8B-B14F-4D97-AF65-F5344CB8AC3E}">
        <p14:creationId xmlns:p14="http://schemas.microsoft.com/office/powerpoint/2010/main" val="38709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vi-VN" b="1" dirty="0"/>
              <a:t>Arrow Function </a:t>
            </a:r>
            <a:r>
              <a:rPr lang="vi-VN" dirty="0"/>
              <a:t>lần đầu tiên được giới thiệu trong ES6</a:t>
            </a:r>
          </a:p>
          <a:p>
            <a:pPr>
              <a:buFont typeface="Wingdings" pitchFamily="2" charset="2"/>
              <a:buChar char="q"/>
            </a:pPr>
            <a:r>
              <a:rPr lang="vi-VN" dirty="0"/>
              <a:t>Là cú pháp ngắn gọn hơn </a:t>
            </a:r>
            <a:r>
              <a:rPr lang="vi-VN" dirty="0">
                <a:hlinkClick r:id="rId3"/>
              </a:rPr>
              <a:t>hàm biểu thức</a:t>
            </a:r>
            <a:r>
              <a:rPr lang="vi-VN" dirty="0"/>
              <a:t> (function expression ), sử dụng mũi tên =&gt;</a:t>
            </a:r>
          </a:p>
          <a:p>
            <a:pPr>
              <a:buFont typeface="Wingdings" pitchFamily="2" charset="2"/>
              <a:buChar char="q"/>
            </a:pPr>
            <a:r>
              <a:rPr lang="vi-VN" dirty="0"/>
              <a:t>Cú pháp:	</a:t>
            </a:r>
          </a:p>
          <a:p>
            <a:pPr lvl="1"/>
            <a:r>
              <a:rPr lang="en-US" dirty="0"/>
              <a:t>(param1, param2, …, </a:t>
            </a:r>
            <a:r>
              <a:rPr lang="en-US" dirty="0" err="1"/>
              <a:t>paramN</a:t>
            </a:r>
            <a:r>
              <a:rPr lang="en-US" dirty="0"/>
              <a:t>) =&gt; { statements }</a:t>
            </a:r>
          </a:p>
          <a:p>
            <a:pPr lvl="1"/>
            <a:r>
              <a:rPr lang="en-US" b="1" dirty="0"/>
              <a:t>(</a:t>
            </a:r>
            <a:r>
              <a:rPr lang="en-US" i="1" dirty="0"/>
              <a:t>param1</a:t>
            </a:r>
            <a:r>
              <a:rPr lang="en-US" dirty="0"/>
              <a:t>, </a:t>
            </a:r>
            <a:r>
              <a:rPr lang="en-US" i="1" dirty="0"/>
              <a:t>param2</a:t>
            </a:r>
            <a:r>
              <a:rPr lang="en-US" dirty="0"/>
              <a:t>, …, </a:t>
            </a:r>
            <a:r>
              <a:rPr lang="en-US" i="1" dirty="0" err="1"/>
              <a:t>paramN</a:t>
            </a:r>
            <a:r>
              <a:rPr lang="en-US" b="1" dirty="0"/>
              <a:t>) =&gt;</a:t>
            </a:r>
            <a:r>
              <a:rPr lang="en-US" dirty="0"/>
              <a:t> </a:t>
            </a:r>
            <a:r>
              <a:rPr lang="en-US" i="1" dirty="0"/>
              <a:t>expression</a:t>
            </a:r>
          </a:p>
          <a:p>
            <a:pPr lvl="1"/>
            <a:r>
              <a:rPr lang="vi-VN" dirty="0"/>
              <a:t>// tương đương với: </a:t>
            </a:r>
            <a:r>
              <a:rPr lang="vi-VN" b="1" dirty="0"/>
              <a:t>(</a:t>
            </a:r>
            <a:r>
              <a:rPr lang="vi-VN" i="1" dirty="0"/>
              <a:t>param1</a:t>
            </a:r>
            <a:r>
              <a:rPr lang="vi-VN" dirty="0"/>
              <a:t>, </a:t>
            </a:r>
            <a:r>
              <a:rPr lang="vi-VN" i="1" dirty="0"/>
              <a:t>param2</a:t>
            </a:r>
            <a:r>
              <a:rPr lang="vi-VN" dirty="0"/>
              <a:t>, …, </a:t>
            </a:r>
            <a:r>
              <a:rPr lang="vi-VN" i="1" dirty="0"/>
              <a:t>paramN</a:t>
            </a:r>
            <a:r>
              <a:rPr lang="vi-VN" b="1" dirty="0"/>
              <a:t>)</a:t>
            </a:r>
            <a:r>
              <a:rPr lang="vi-VN" dirty="0"/>
              <a:t> =&gt; { return </a:t>
            </a:r>
            <a:r>
              <a:rPr lang="vi-VN" i="1" dirty="0"/>
              <a:t>expression</a:t>
            </a:r>
            <a:r>
              <a:rPr lang="vi-VN" dirty="0"/>
              <a:t>; }</a:t>
            </a:r>
            <a:endParaRPr lang="en-US" dirty="0"/>
          </a:p>
          <a:p>
            <a:pPr marL="457200" lvl="1" indent="0">
              <a:buNone/>
            </a:pPr>
            <a:br>
              <a:rPr lang="vi-VN" dirty="0"/>
            </a:br>
            <a:endParaRPr lang="vi-VN" b="1" dirty="0"/>
          </a:p>
          <a:p>
            <a:pPr fontAlgn="base">
              <a:buFont typeface="Wingdings" pitchFamily="2" charset="2"/>
              <a:buChar char="q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Arrow function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BC517B8-5BBB-9C44-BE74-E4E00B95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5311950"/>
            <a:ext cx="5105400" cy="1110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D3179B-E686-5B47-A9EF-882D742F2AB4}"/>
              </a:ext>
            </a:extLst>
          </p:cNvPr>
          <p:cNvSpPr txBox="1"/>
          <p:nvPr/>
        </p:nvSpPr>
        <p:spPr>
          <a:xfrm>
            <a:off x="2776731" y="4461309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A8585-71BB-7140-B2DF-CDD30B7EF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43" y="5344952"/>
            <a:ext cx="4800600" cy="459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3BC534-50DA-724C-AE6E-CD9F57BB1F1F}"/>
              </a:ext>
            </a:extLst>
          </p:cNvPr>
          <p:cNvSpPr txBox="1"/>
          <p:nvPr/>
        </p:nvSpPr>
        <p:spPr>
          <a:xfrm>
            <a:off x="8262257" y="4461309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27937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 fontAlgn="base">
              <a:buFont typeface="Wingdings" pitchFamily="2" charset="2"/>
              <a:buChar char="q"/>
            </a:pP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endParaRPr lang="en-US" dirty="0"/>
          </a:p>
          <a:p>
            <a:pPr fontAlgn="base">
              <a:buFont typeface="Wingdings" pitchFamily="2" charset="2"/>
              <a:buChar char="q"/>
            </a:pPr>
            <a:r>
              <a:rPr lang="en-US" dirty="0" err="1"/>
              <a:t>Ngoài</a:t>
            </a:r>
            <a:r>
              <a:rPr lang="en-US" dirty="0"/>
              <a:t> ra,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dirty="0"/>
              <a:t>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vi-VN" dirty="0"/>
              <a:t>phải bao gồm dấu ngoặc đơn (cú pháp giống như đối với nhiều đối số).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E23A-A704-5545-BBCF-2CC99CE24D56}"/>
              </a:ext>
            </a:extLst>
          </p:cNvPr>
          <p:cNvSpPr txBox="1"/>
          <p:nvPr/>
        </p:nvSpPr>
        <p:spPr>
          <a:xfrm>
            <a:off x="2872485" y="218550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728FA-16A4-154F-9742-9EB7107FE069}"/>
              </a:ext>
            </a:extLst>
          </p:cNvPr>
          <p:cNvSpPr txBox="1"/>
          <p:nvPr/>
        </p:nvSpPr>
        <p:spPr>
          <a:xfrm>
            <a:off x="8749888" y="217430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AD701-70F5-F84D-9FC4-B33550D3F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806214"/>
            <a:ext cx="5105400" cy="430702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C54313E-1A87-8F41-8F9D-C3A8787E6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9" y="2806214"/>
            <a:ext cx="5250022" cy="981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C3578-6B8C-E443-A417-E064374D5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257800"/>
            <a:ext cx="4724400" cy="3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</a:t>
            </a:r>
            <a:r>
              <a:rPr lang="en-US" dirty="0" err="1"/>
              <a:t>nhọn</a:t>
            </a:r>
            <a:r>
              <a:rPr lang="en-US" dirty="0"/>
              <a:t> {…} </a:t>
            </a:r>
            <a:r>
              <a:rPr lang="en-US" dirty="0" err="1"/>
              <a:t>để</a:t>
            </a:r>
            <a:r>
              <a:rPr lang="en-US" dirty="0"/>
              <a:t> bao </a:t>
            </a:r>
            <a:r>
              <a:rPr lang="en-US" dirty="0" err="1"/>
              <a:t>bọc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E23A-A704-5545-BBCF-2CC99CE24D56}"/>
              </a:ext>
            </a:extLst>
          </p:cNvPr>
          <p:cNvSpPr txBox="1"/>
          <p:nvPr/>
        </p:nvSpPr>
        <p:spPr>
          <a:xfrm>
            <a:off x="2872485" y="218550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728FA-16A4-154F-9742-9EB7107FE069}"/>
              </a:ext>
            </a:extLst>
          </p:cNvPr>
          <p:cNvSpPr txBox="1"/>
          <p:nvPr/>
        </p:nvSpPr>
        <p:spPr>
          <a:xfrm>
            <a:off x="8749888" y="2174306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ES6</a:t>
            </a:r>
          </a:p>
        </p:txBody>
      </p:sp>
      <p:pic>
        <p:nvPicPr>
          <p:cNvPr id="5" name="Picture 4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72FB9D00-96A0-4544-8653-13B9CFD8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77" y="2971800"/>
            <a:ext cx="4483100" cy="131365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ADBD65-7665-6A4C-B184-744E605D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2895025"/>
            <a:ext cx="4724400" cy="1326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227F7-E55A-704F-8EB8-0EA2EDAAF2F4}"/>
              </a:ext>
            </a:extLst>
          </p:cNvPr>
          <p:cNvSpPr txBox="1"/>
          <p:nvPr/>
        </p:nvSpPr>
        <p:spPr>
          <a:xfrm>
            <a:off x="989012" y="5288206"/>
            <a:ext cx="952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i="1" dirty="0"/>
              <a:t>Lưu ý: </a:t>
            </a:r>
            <a:r>
              <a:rPr lang="vi-VN" i="1" dirty="0"/>
              <a:t>Khi một hàm có nhiều đối số và nhiều câu lệnh, không có sự khác biệt đáng kể nào </a:t>
            </a:r>
          </a:p>
          <a:p>
            <a:r>
              <a:rPr lang="vi-VN" i="1" dirty="0"/>
              <a:t>với hàm bình thường được khai báo bình thường ( name functions 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20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bọc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()</a:t>
            </a:r>
          </a:p>
          <a:p>
            <a:pPr>
              <a:buFont typeface="Wingdings" pitchFamily="2" charset="2"/>
              <a:buChar char="q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E23A-A704-5545-BBCF-2CC99CE24D56}"/>
              </a:ext>
            </a:extLst>
          </p:cNvPr>
          <p:cNvSpPr txBox="1"/>
          <p:nvPr/>
        </p:nvSpPr>
        <p:spPr>
          <a:xfrm>
            <a:off x="2872485" y="2678200"/>
            <a:ext cx="708848" cy="575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728FA-16A4-154F-9742-9EB7107FE069}"/>
              </a:ext>
            </a:extLst>
          </p:cNvPr>
          <p:cNvSpPr txBox="1"/>
          <p:nvPr/>
        </p:nvSpPr>
        <p:spPr>
          <a:xfrm>
            <a:off x="8749888" y="2667000"/>
            <a:ext cx="708848" cy="575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ES6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813DF1-D2B0-C343-BB0C-9350760A1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" y="3358637"/>
            <a:ext cx="5616246" cy="202446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E7BAEE2-BC45-0B48-9C38-6BDDC339E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32" y="3396119"/>
            <a:ext cx="4861560" cy="953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29D73E-256C-3B4B-B100-2D800AA866BC}"/>
              </a:ext>
            </a:extLst>
          </p:cNvPr>
          <p:cNvSpPr txBox="1"/>
          <p:nvPr/>
        </p:nvSpPr>
        <p:spPr>
          <a:xfrm>
            <a:off x="531812" y="5556622"/>
            <a:ext cx="1112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Việc</a:t>
            </a:r>
            <a:r>
              <a:rPr lang="en-US" sz="2400" i="1" dirty="0"/>
              <a:t> </a:t>
            </a:r>
            <a:r>
              <a:rPr lang="en-US" sz="2400" i="1" dirty="0" err="1"/>
              <a:t>bọc</a:t>
            </a:r>
            <a:r>
              <a:rPr lang="en-US" sz="2400" i="1" dirty="0"/>
              <a:t> object </a:t>
            </a:r>
            <a:r>
              <a:rPr lang="en-US" sz="2400" i="1" dirty="0" err="1"/>
              <a:t>trong</a:t>
            </a:r>
            <a:r>
              <a:rPr lang="en-US" sz="2400" i="1" dirty="0"/>
              <a:t> </a:t>
            </a:r>
            <a:r>
              <a:rPr lang="en-US" sz="2400" i="1" dirty="0" err="1"/>
              <a:t>dấu</a:t>
            </a:r>
            <a:r>
              <a:rPr lang="en-US" sz="2400" i="1" dirty="0"/>
              <a:t> </a:t>
            </a:r>
            <a:r>
              <a:rPr lang="en-US" sz="2400" i="1" dirty="0" err="1"/>
              <a:t>ngoặc</a:t>
            </a:r>
            <a:r>
              <a:rPr lang="en-US" sz="2400" i="1" dirty="0"/>
              <a:t> </a:t>
            </a:r>
            <a:r>
              <a:rPr lang="en-US" sz="2400" i="1" dirty="0" err="1"/>
              <a:t>đơn</a:t>
            </a:r>
            <a:r>
              <a:rPr lang="en-US" sz="2400" i="1" dirty="0"/>
              <a:t>, </a:t>
            </a:r>
            <a:r>
              <a:rPr lang="en-US" sz="2400" i="1" dirty="0" err="1"/>
              <a:t>thông</a:t>
            </a:r>
            <a:r>
              <a:rPr lang="en-US" sz="2400" i="1" dirty="0"/>
              <a:t> </a:t>
            </a:r>
            <a:r>
              <a:rPr lang="en-US" sz="2400" i="1" dirty="0" err="1"/>
              <a:t>báo</a:t>
            </a:r>
            <a:r>
              <a:rPr lang="en-US" sz="2400" i="1" dirty="0"/>
              <a:t> </a:t>
            </a:r>
            <a:r>
              <a:rPr lang="en-US" sz="2400" i="1" dirty="0" err="1"/>
              <a:t>cho</a:t>
            </a:r>
            <a:r>
              <a:rPr lang="en-US" sz="2400" i="1" dirty="0"/>
              <a:t> </a:t>
            </a:r>
            <a:r>
              <a:rPr lang="en-US" sz="2400" i="1" dirty="0" err="1"/>
              <a:t>hàm</a:t>
            </a:r>
            <a:r>
              <a:rPr lang="en-US" sz="2400" i="1" dirty="0"/>
              <a:t> </a:t>
            </a:r>
            <a:r>
              <a:rPr lang="en-US" sz="2400" i="1" dirty="0" err="1"/>
              <a:t>biết</a:t>
            </a:r>
            <a:r>
              <a:rPr lang="en-US" sz="2400" i="1" dirty="0"/>
              <a:t> </a:t>
            </a:r>
            <a:r>
              <a:rPr lang="en-US" sz="2400" i="1" dirty="0" err="1"/>
              <a:t>mã</a:t>
            </a:r>
            <a:r>
              <a:rPr lang="en-US" sz="2400" i="1" dirty="0"/>
              <a:t> </a:t>
            </a:r>
            <a:r>
              <a:rPr lang="en-US" sz="2400" i="1" dirty="0" err="1"/>
              <a:t>trong</a:t>
            </a:r>
            <a:r>
              <a:rPr lang="en-US" sz="2400" i="1" dirty="0"/>
              <a:t> </a:t>
            </a:r>
            <a:r>
              <a:rPr lang="en-US" sz="2400" i="1" dirty="0" err="1"/>
              <a:t>dấu</a:t>
            </a:r>
            <a:r>
              <a:rPr lang="en-US" sz="2400" i="1" dirty="0"/>
              <a:t> </a:t>
            </a:r>
            <a:r>
              <a:rPr lang="en-US" sz="2400" i="1" dirty="0" err="1"/>
              <a:t>ngoặc</a:t>
            </a:r>
            <a:r>
              <a:rPr lang="en-US" sz="2400" i="1" dirty="0"/>
              <a:t> </a:t>
            </a:r>
            <a:r>
              <a:rPr lang="en-US" sz="2400" i="1" dirty="0" err="1"/>
              <a:t>nhọn</a:t>
            </a:r>
            <a:r>
              <a:rPr lang="en-US" sz="2400" i="1" dirty="0"/>
              <a:t> </a:t>
            </a:r>
            <a:r>
              <a:rPr lang="en-US" sz="2400" i="1" dirty="0" err="1"/>
              <a:t>là</a:t>
            </a:r>
            <a:r>
              <a:rPr lang="en-US" sz="2400" i="1" dirty="0"/>
              <a:t> </a:t>
            </a:r>
            <a:r>
              <a:rPr lang="en-US" sz="2400" i="1" dirty="0" err="1"/>
              <a:t>một</a:t>
            </a:r>
            <a:r>
              <a:rPr lang="en-US" sz="2400" i="1" dirty="0"/>
              <a:t> </a:t>
            </a:r>
            <a:r>
              <a:rPr lang="en-US" sz="2400" i="1" dirty="0" err="1"/>
              <a:t>đối</a:t>
            </a:r>
            <a:r>
              <a:rPr lang="en-US" sz="2400" i="1" dirty="0"/>
              <a:t> </a:t>
            </a:r>
            <a:r>
              <a:rPr lang="en-US" sz="2400" i="1" dirty="0" err="1"/>
              <a:t>tượng</a:t>
            </a:r>
            <a:r>
              <a:rPr lang="en-US" sz="2400" i="1" dirty="0"/>
              <a:t>, </a:t>
            </a:r>
            <a:r>
              <a:rPr lang="en-US" sz="2400" i="1" dirty="0" err="1"/>
              <a:t>chứ</a:t>
            </a:r>
            <a:r>
              <a:rPr lang="en-US" sz="2400" i="1" dirty="0"/>
              <a:t> </a:t>
            </a:r>
            <a:r>
              <a:rPr lang="en-US" sz="2400" i="1" dirty="0" err="1"/>
              <a:t>không</a:t>
            </a:r>
            <a:r>
              <a:rPr lang="en-US" sz="2400" i="1" dirty="0"/>
              <a:t> </a:t>
            </a:r>
            <a:r>
              <a:rPr lang="en-US" sz="2400" i="1" dirty="0" err="1"/>
              <a:t>phải</a:t>
            </a:r>
            <a:r>
              <a:rPr lang="en-US" sz="2400" i="1" dirty="0"/>
              <a:t> </a:t>
            </a:r>
            <a:r>
              <a:rPr lang="en-US" sz="2400" i="1" dirty="0" err="1"/>
              <a:t>là</a:t>
            </a:r>
            <a:r>
              <a:rPr lang="en-US" sz="2400" i="1" dirty="0"/>
              <a:t> </a:t>
            </a:r>
            <a:r>
              <a:rPr lang="en-US" sz="2400" i="1" dirty="0" err="1"/>
              <a:t>thân</a:t>
            </a:r>
            <a:r>
              <a:rPr lang="en-US" sz="2400" i="1" dirty="0"/>
              <a:t> </a:t>
            </a:r>
            <a:r>
              <a:rPr lang="en-US" sz="2400" i="1" dirty="0" err="1"/>
              <a:t>hàm</a:t>
            </a:r>
            <a:r>
              <a:rPr lang="en-US" sz="2400" i="1" dirty="0"/>
              <a:t>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210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990601"/>
            <a:ext cx="10969943" cy="51355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Immediately-invoked function expressions (IIFEs)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2486" y="274638"/>
            <a:ext cx="8836898" cy="4928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IIFEs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7E23A-A704-5545-BBCF-2CC99CE24D56}"/>
              </a:ext>
            </a:extLst>
          </p:cNvPr>
          <p:cNvSpPr txBox="1"/>
          <p:nvPr/>
        </p:nvSpPr>
        <p:spPr>
          <a:xfrm>
            <a:off x="2894012" y="2099233"/>
            <a:ext cx="708848" cy="575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728FA-16A4-154F-9742-9EB7107FE069}"/>
              </a:ext>
            </a:extLst>
          </p:cNvPr>
          <p:cNvSpPr txBox="1"/>
          <p:nvPr/>
        </p:nvSpPr>
        <p:spPr>
          <a:xfrm>
            <a:off x="8761412" y="2099232"/>
            <a:ext cx="708848" cy="575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ES6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9D73E-256C-3B4B-B100-2D800AA866BC}"/>
              </a:ext>
            </a:extLst>
          </p:cNvPr>
          <p:cNvSpPr txBox="1"/>
          <p:nvPr/>
        </p:nvSpPr>
        <p:spPr>
          <a:xfrm>
            <a:off x="531812" y="5556622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Để rút ngắn code bằng cách sử dụng các hàm mũi tên, bạn phải đặt hàm mũi tên trong dấu ngoặc đơn.</a:t>
            </a:r>
            <a:endParaRPr lang="en-US" sz="2800" i="1" dirty="0"/>
          </a:p>
        </p:txBody>
      </p:sp>
      <p:pic>
        <p:nvPicPr>
          <p:cNvPr id="5" name="Picture 4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4A824693-8066-1941-BDEF-EC1136AD0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5" y="2743200"/>
            <a:ext cx="4745212" cy="23622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AFF56D-F9CC-0C40-A8ED-E24825F09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96" y="2743200"/>
            <a:ext cx="4780391" cy="20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1195</Words>
  <Application>Microsoft Macintosh PowerPoint</Application>
  <PresentationFormat>Custom</PresentationFormat>
  <Paragraphs>182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Segoe UI</vt:lpstr>
      <vt:lpstr>Wingdings</vt:lpstr>
      <vt:lpstr>Custom Design</vt:lpstr>
      <vt:lpstr>Lập trình ECMAScript</vt:lpstr>
      <vt:lpstr>Mục tiêu</vt:lpstr>
      <vt:lpstr>Nội dung</vt:lpstr>
      <vt:lpstr>Phần 1:   Giới thiệu Arrow Function</vt:lpstr>
      <vt:lpstr>Arrow function là gì?</vt:lpstr>
      <vt:lpstr>Cú pháp</vt:lpstr>
      <vt:lpstr>Cú pháp</vt:lpstr>
      <vt:lpstr>Cú pháp</vt:lpstr>
      <vt:lpstr>IIFEs</vt:lpstr>
      <vt:lpstr>Sử dụng arrow function</vt:lpstr>
      <vt:lpstr>Sử dụng arrow function</vt:lpstr>
      <vt:lpstr>Sử dụng arrow function</vt:lpstr>
      <vt:lpstr>Phần 2:  this trong Arrow function</vt:lpstr>
      <vt:lpstr>Ý nghĩa this trong arrow function</vt:lpstr>
      <vt:lpstr>Ý nghĩa this trong arrow function</vt:lpstr>
      <vt:lpstr>Phần 3:  Default Parameters</vt:lpstr>
      <vt:lpstr>Default parameter là gì?</vt:lpstr>
      <vt:lpstr>Default parameter</vt:lpstr>
      <vt:lpstr>Default parameter</vt:lpstr>
      <vt:lpstr>Sử dụng default parameter</vt:lpstr>
      <vt:lpstr>Sử dụng default parameter</vt:lpstr>
      <vt:lpstr>Sử dụng default parameter</vt:lpstr>
      <vt:lpstr>Phần 3:  Tổng quan  Generator Function</vt:lpstr>
      <vt:lpstr>generator function là gì?</vt:lpstr>
      <vt:lpstr>Mô tả</vt:lpstr>
      <vt:lpstr>Ví dụ</vt:lpstr>
      <vt:lpstr>Các hàm built-in xử lý chuỗi</vt:lpstr>
      <vt:lpstr>Sử dụng Generator function</vt:lpstr>
      <vt:lpstr>Sử dụng generator function</vt:lpstr>
      <vt:lpstr>Tổng kết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ECMAScript</dc:title>
  <dc:creator>Đạt Lê</dc:creator>
  <cp:lastModifiedBy>Đạt Lê</cp:lastModifiedBy>
  <cp:revision>5</cp:revision>
  <dcterms:created xsi:type="dcterms:W3CDTF">2020-10-07T17:35:44Z</dcterms:created>
  <dcterms:modified xsi:type="dcterms:W3CDTF">2020-10-07T17:40:31Z</dcterms:modified>
</cp:coreProperties>
</file>